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18" r:id="rId1"/>
    <p:sldMasterId id="2147483829" r:id="rId2"/>
    <p:sldMasterId id="2147483840" r:id="rId3"/>
  </p:sldMasterIdLst>
  <p:notesMasterIdLst>
    <p:notesMasterId r:id="rId75"/>
  </p:notesMasterIdLst>
  <p:sldIdLst>
    <p:sldId id="456" r:id="rId4"/>
    <p:sldId id="450" r:id="rId5"/>
    <p:sldId id="393" r:id="rId6"/>
    <p:sldId id="394" r:id="rId7"/>
    <p:sldId id="400" r:id="rId8"/>
    <p:sldId id="406" r:id="rId9"/>
    <p:sldId id="407" r:id="rId10"/>
    <p:sldId id="412" r:id="rId11"/>
    <p:sldId id="410" r:id="rId12"/>
    <p:sldId id="411" r:id="rId13"/>
    <p:sldId id="408" r:id="rId14"/>
    <p:sldId id="413" r:id="rId15"/>
    <p:sldId id="414" r:id="rId16"/>
    <p:sldId id="409" r:id="rId17"/>
    <p:sldId id="451" r:id="rId18"/>
    <p:sldId id="401" r:id="rId19"/>
    <p:sldId id="395" r:id="rId20"/>
    <p:sldId id="396" r:id="rId21"/>
    <p:sldId id="397" r:id="rId22"/>
    <p:sldId id="403" r:id="rId23"/>
    <p:sldId id="416" r:id="rId24"/>
    <p:sldId id="402" r:id="rId25"/>
    <p:sldId id="415" r:id="rId26"/>
    <p:sldId id="398" r:id="rId27"/>
    <p:sldId id="422" r:id="rId28"/>
    <p:sldId id="423" r:id="rId29"/>
    <p:sldId id="424" r:id="rId30"/>
    <p:sldId id="425" r:id="rId31"/>
    <p:sldId id="399" r:id="rId32"/>
    <p:sldId id="436" r:id="rId33"/>
    <p:sldId id="432" r:id="rId34"/>
    <p:sldId id="433" r:id="rId35"/>
    <p:sldId id="452" r:id="rId36"/>
    <p:sldId id="434" r:id="rId37"/>
    <p:sldId id="428" r:id="rId38"/>
    <p:sldId id="435" r:id="rId39"/>
    <p:sldId id="429" r:id="rId40"/>
    <p:sldId id="430" r:id="rId41"/>
    <p:sldId id="431" r:id="rId42"/>
    <p:sldId id="453" r:id="rId43"/>
    <p:sldId id="437" r:id="rId44"/>
    <p:sldId id="367" r:id="rId45"/>
    <p:sldId id="439" r:id="rId46"/>
    <p:sldId id="370" r:id="rId47"/>
    <p:sldId id="331" r:id="rId48"/>
    <p:sldId id="440" r:id="rId49"/>
    <p:sldId id="358" r:id="rId50"/>
    <p:sldId id="352" r:id="rId51"/>
    <p:sldId id="366" r:id="rId52"/>
    <p:sldId id="454" r:id="rId53"/>
    <p:sldId id="442" r:id="rId54"/>
    <p:sldId id="443" r:id="rId55"/>
    <p:sldId id="444" r:id="rId56"/>
    <p:sldId id="445" r:id="rId57"/>
    <p:sldId id="446" r:id="rId58"/>
    <p:sldId id="447" r:id="rId59"/>
    <p:sldId id="455" r:id="rId60"/>
    <p:sldId id="303" r:id="rId61"/>
    <p:sldId id="347" r:id="rId62"/>
    <p:sldId id="337" r:id="rId63"/>
    <p:sldId id="369" r:id="rId64"/>
    <p:sldId id="448" r:id="rId65"/>
    <p:sldId id="449" r:id="rId66"/>
    <p:sldId id="349" r:id="rId67"/>
    <p:sldId id="385" r:id="rId68"/>
    <p:sldId id="457" r:id="rId69"/>
    <p:sldId id="360" r:id="rId70"/>
    <p:sldId id="362" r:id="rId71"/>
    <p:sldId id="363" r:id="rId72"/>
    <p:sldId id="364" r:id="rId73"/>
    <p:sldId id="458" r:id="rId74"/>
  </p:sldIdLst>
  <p:sldSz cx="11160125" cy="7559675"/>
  <p:notesSz cx="7772400" cy="10058400"/>
  <p:defaultTextStyle>
    <a:defPPr>
      <a:defRPr lang="en-GB"/>
    </a:defPPr>
    <a:lvl1pPr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793" indent="-214278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657" indent="-209515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522" indent="-212690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387" indent="-211103" algn="l" defTabSz="457125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5623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2747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199872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6996" algn="l" defTabSz="914249" rtl="0" eaLnBrk="1" latinLnBrk="0" hangingPunct="1">
      <a:defRPr sz="25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6926" autoAdjust="0"/>
  </p:normalViewPr>
  <p:slideViewPr>
    <p:cSldViewPr>
      <p:cViewPr>
        <p:scale>
          <a:sx n="85" d="100"/>
          <a:sy n="85" d="100"/>
        </p:scale>
        <p:origin x="-376" y="208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3313" y="763588"/>
            <a:ext cx="5556250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25472" indent="-37468345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2813" indent="-228561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599937" indent="-228561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061" indent="-228561" algn="l" defTabSz="45712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5623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2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6" algn="l" defTabSz="457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29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39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54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55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7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56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8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5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7211" y="4955787"/>
            <a:ext cx="9262904" cy="755968"/>
          </a:xfrm>
        </p:spPr>
        <p:txBody>
          <a:bodyPr anchor="t"/>
          <a:lstStyle>
            <a:lvl1pPr algn="r">
              <a:buNone/>
              <a:defRPr sz="16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30010" y="4199819"/>
            <a:ext cx="9262904" cy="755968"/>
          </a:xfrm>
        </p:spPr>
        <p:txBody>
          <a:bodyPr anchor="b"/>
          <a:lstStyle>
            <a:lvl1pPr algn="r">
              <a:buNone/>
              <a:defRPr sz="2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4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0"/>
            <a:ext cx="4941276" cy="239236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2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2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0"/>
            <a:ext cx="4941276" cy="239236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4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2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6" y="1347390"/>
            <a:ext cx="4941276" cy="239236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2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9" y="1341441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4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7211" y="4955787"/>
            <a:ext cx="9262904" cy="755968"/>
          </a:xfrm>
        </p:spPr>
        <p:txBody>
          <a:bodyPr anchor="t"/>
          <a:lstStyle>
            <a:lvl1pPr algn="r">
              <a:buNone/>
              <a:defRPr sz="16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30010" y="4199819"/>
            <a:ext cx="9262904" cy="755968"/>
          </a:xfrm>
        </p:spPr>
        <p:txBody>
          <a:bodyPr anchor="b"/>
          <a:lstStyle>
            <a:lvl1pPr algn="r">
              <a:buNone/>
              <a:defRPr sz="2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4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4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6696075" y="2519892"/>
            <a:ext cx="446405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6640274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0" y="1763924"/>
            <a:ext cx="5580063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0" y="2519891"/>
            <a:ext cx="5580063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5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7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06" y="1240000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06" y="2550344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06" y="3860686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06" y="5171031"/>
            <a:ext cx="1116013" cy="754329"/>
          </a:xfrm>
          <a:prstGeom prst="rect">
            <a:avLst/>
          </a:prstGeom>
          <a:noFill/>
        </p:spPr>
        <p:txBody>
          <a:bodyPr wrap="square" lIns="106955" tIns="53477" rIns="106955" bIns="53477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62420" y="5190977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 baseline="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 sz="1900"/>
            </a:lvl4pPr>
            <a:lvl5pPr>
              <a:buClr>
                <a:schemeClr val="bg1"/>
              </a:buClr>
              <a:defRPr sz="19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562420" y="1259946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562420" y="2570288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562420" y="3880633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58006" y="1259946"/>
            <a:ext cx="10044113" cy="5543762"/>
          </a:xfrm>
        </p:spPr>
        <p:txBody>
          <a:bodyPr/>
          <a:lstStyle>
            <a:lvl1pPr>
              <a:defRPr sz="2300" baseline="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58006" y="1259948"/>
            <a:ext cx="10044113" cy="1007957"/>
          </a:xfrm>
        </p:spPr>
        <p:txBody>
          <a:bodyPr/>
          <a:lstStyle>
            <a:lvl1pPr>
              <a:buFont typeface="Arial"/>
              <a:buNone/>
              <a:defRPr sz="2100"/>
            </a:lvl1pPr>
            <a:lvl2pPr>
              <a:buFont typeface="Arial"/>
              <a:buNone/>
              <a:defRPr sz="1900"/>
            </a:lvl2pPr>
            <a:lvl3pPr>
              <a:buFont typeface="Arial"/>
              <a:buNone/>
              <a:defRPr sz="1900"/>
            </a:lvl3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2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7"/>
            <a:ext cx="11160125" cy="25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55" tIns="53477" rIns="106955" bIns="53477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0" y="6971703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699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3627041" cy="5039783"/>
          </a:xfrm>
        </p:spPr>
        <p:txBody>
          <a:bodyPr/>
          <a:lstStyle>
            <a:lvl1pPr marL="0" indent="0">
              <a:buNone/>
              <a:defRPr sz="2100"/>
            </a:lvl1pPr>
            <a:lvl2pPr marL="534774" indent="0">
              <a:buNone/>
              <a:defRPr sz="1900"/>
            </a:lvl2pPr>
            <a:lvl3pPr marL="1069548" indent="0">
              <a:buNone/>
              <a:defRPr sz="1900"/>
            </a:lvl3pPr>
            <a:lvl4pPr marL="1604322" indent="0">
              <a:buNone/>
              <a:defRPr sz="1900"/>
            </a:lvl4pPr>
            <a:lvl5pPr marL="2139094" indent="0">
              <a:buNone/>
              <a:defRPr sz="1900"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1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6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67211" y="4955787"/>
            <a:ext cx="9262904" cy="755968"/>
          </a:xfrm>
        </p:spPr>
        <p:txBody>
          <a:bodyPr anchor="t"/>
          <a:lstStyle>
            <a:lvl1pPr algn="r">
              <a:buNone/>
              <a:defRPr sz="16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date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930010" y="4199819"/>
            <a:ext cx="9262904" cy="755968"/>
          </a:xfrm>
        </p:spPr>
        <p:txBody>
          <a:bodyPr anchor="b"/>
          <a:lstStyle>
            <a:lvl1pPr algn="r">
              <a:buNone/>
              <a:defRPr sz="2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presenter name, 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- Long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1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10323116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10323116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1" y="1763924"/>
            <a:ext cx="9262904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1" y="2519891"/>
            <a:ext cx="9262904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1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6696075" y="2519892"/>
            <a:ext cx="446405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6640274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0" y="1763924"/>
            <a:ext cx="5580063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0" y="2519891"/>
            <a:ext cx="5580063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2 Shorter Subtitle">
    <p:bg>
      <p:bgPr>
        <a:gradFill flip="none" rotWithShape="1">
          <a:gsLst>
            <a:gs pos="18000">
              <a:schemeClr val="bg2"/>
            </a:gs>
            <a:gs pos="69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25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necteur droit 16"/>
          <p:cNvCxnSpPr/>
          <p:nvPr/>
        </p:nvCxnSpPr>
        <p:spPr>
          <a:xfrm>
            <a:off x="0" y="2519892"/>
            <a:ext cx="837009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20"/>
          <p:cNvCxnSpPr/>
          <p:nvPr/>
        </p:nvCxnSpPr>
        <p:spPr>
          <a:xfrm flipV="1">
            <a:off x="837009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7"/>
          <p:cNvCxnSpPr/>
          <p:nvPr/>
        </p:nvCxnSpPr>
        <p:spPr>
          <a:xfrm flipH="1">
            <a:off x="6696075" y="2519892"/>
            <a:ext cx="4464050" cy="0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8"/>
          <p:cNvCxnSpPr/>
          <p:nvPr/>
        </p:nvCxnSpPr>
        <p:spPr>
          <a:xfrm flipV="1">
            <a:off x="6640274" y="2015913"/>
            <a:ext cx="0" cy="1007957"/>
          </a:xfrm>
          <a:prstGeom prst="line">
            <a:avLst/>
          </a:prstGeom>
          <a:ln>
            <a:solidFill>
              <a:srgbClr val="F7C12E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48610" y="1763924"/>
            <a:ext cx="5580063" cy="755968"/>
          </a:xfrm>
        </p:spPr>
        <p:txBody>
          <a:bodyPr anchor="b"/>
          <a:lstStyle>
            <a:lvl1pPr>
              <a:buNone/>
              <a:defRPr sz="4200" b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48610" y="2519891"/>
            <a:ext cx="5580063" cy="755968"/>
          </a:xfrm>
        </p:spPr>
        <p:txBody>
          <a:bodyPr anchor="t"/>
          <a:lstStyle>
            <a:lvl1pPr marL="0" indent="0">
              <a:buNone/>
              <a:defRPr sz="2300" b="0" cap="all" spc="35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0730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06" y="1132269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06" y="2442613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06" y="3752956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06" y="5063300"/>
            <a:ext cx="1116013" cy="969785"/>
          </a:xfrm>
          <a:prstGeom prst="rect">
            <a:avLst/>
          </a:prstGeom>
          <a:noFill/>
        </p:spPr>
        <p:txBody>
          <a:bodyPr wrap="square" lIns="106967" tIns="53483" rIns="106967" bIns="53483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62418" y="5190977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 baseline="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 sz="1900"/>
            </a:lvl4pPr>
            <a:lvl5pPr>
              <a:buClr>
                <a:schemeClr val="bg1"/>
              </a:buClr>
              <a:defRPr sz="19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562418" y="1259946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562418" y="2570288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562418" y="3880633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58006" y="1259946"/>
            <a:ext cx="10044113" cy="5543762"/>
          </a:xfrm>
        </p:spPr>
        <p:txBody>
          <a:bodyPr/>
          <a:lstStyle>
            <a:lvl1pPr>
              <a:defRPr sz="2300" baseline="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0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0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10044113" cy="1007957"/>
          </a:xfrm>
        </p:spPr>
        <p:txBody>
          <a:bodyPr/>
          <a:lstStyle>
            <a:lvl1pPr>
              <a:buFont typeface="Arial"/>
              <a:buNone/>
              <a:defRPr sz="2100"/>
            </a:lvl1pPr>
            <a:lvl2pPr>
              <a:buFont typeface="Arial"/>
              <a:buNone/>
              <a:defRPr sz="1900"/>
            </a:lvl2pPr>
            <a:lvl3pPr>
              <a:buFont typeface="Arial"/>
              <a:buNone/>
              <a:defRPr sz="1900"/>
            </a:lvl3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59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6"/>
            <a:ext cx="11160125" cy="30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67" tIns="53483" rIns="106967" bIns="53483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08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8" y="6971701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4" y="7055697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3627041" cy="5039783"/>
          </a:xfrm>
        </p:spPr>
        <p:txBody>
          <a:bodyPr/>
          <a:lstStyle>
            <a:lvl1pPr marL="0" indent="0">
              <a:buNone/>
              <a:defRPr sz="2100"/>
            </a:lvl1pPr>
            <a:lvl2pPr marL="534833" indent="0">
              <a:buNone/>
              <a:defRPr sz="1900"/>
            </a:lvl2pPr>
            <a:lvl3pPr marL="1069665" indent="0">
              <a:buNone/>
              <a:defRPr sz="1900"/>
            </a:lvl3pPr>
            <a:lvl4pPr marL="1604498" indent="0">
              <a:buNone/>
              <a:defRPr sz="1900"/>
            </a:lvl4pPr>
            <a:lvl5pPr marL="2139330" indent="0">
              <a:buNone/>
              <a:defRPr sz="1900"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7"/>
          <p:cNvSpPr txBox="1">
            <a:spLocks noChangeArrowheads="1"/>
          </p:cNvSpPr>
          <p:nvPr userDrawn="1"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11" descr="FOOTER_2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2" descr="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>
                <a:latin typeface="Arial"/>
                <a:cs typeface="Arial"/>
              </a:defRPr>
            </a:lvl1pPr>
          </a:lstStyle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558006" y="1240004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1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06" y="2550347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2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06" y="3860690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3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06" y="5171035"/>
            <a:ext cx="1116013" cy="754323"/>
          </a:xfrm>
          <a:prstGeom prst="rect">
            <a:avLst/>
          </a:prstGeom>
          <a:noFill/>
        </p:spPr>
        <p:txBody>
          <a:bodyPr wrap="square" lIns="106949" tIns="53474" rIns="106949" bIns="53474" rtlCol="0" anchor="ctr">
            <a:spAutoFit/>
          </a:bodyPr>
          <a:lstStyle/>
          <a:p>
            <a:pPr algn="ctr"/>
            <a:r>
              <a:rPr lang="en-US" sz="5600" dirty="0" smtClean="0">
                <a:solidFill>
                  <a:srgbClr val="F8C52D"/>
                </a:solidFill>
                <a:latin typeface="Arial Rounded MT Bold"/>
                <a:cs typeface="Arial Rounded MT Bold"/>
              </a:rPr>
              <a:t>4</a:t>
            </a:r>
            <a:endParaRPr lang="en-US" sz="5600" dirty="0">
              <a:solidFill>
                <a:srgbClr val="F8C52D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1562420" y="5190977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 baseline="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 sz="1900"/>
            </a:lvl4pPr>
            <a:lvl5pPr>
              <a:buClr>
                <a:schemeClr val="bg1"/>
              </a:buClr>
              <a:defRPr sz="1900"/>
            </a:lvl5pPr>
          </a:lstStyle>
          <a:p>
            <a:pPr lvl="0"/>
            <a:r>
              <a:rPr lang="en-US" dirty="0" smtClean="0"/>
              <a:t>Agenda item 4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1562420" y="1259946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 sz="1900"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1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1562420" y="2570288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2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0" hasCustomPrompt="1"/>
          </p:nvPr>
        </p:nvSpPr>
        <p:spPr>
          <a:xfrm>
            <a:off x="1562420" y="3880633"/>
            <a:ext cx="9039701" cy="1159150"/>
          </a:xfrm>
        </p:spPr>
        <p:txBody>
          <a:bodyPr/>
          <a:lstStyle>
            <a:lvl1pPr>
              <a:buClr>
                <a:schemeClr val="bg1"/>
              </a:buClr>
              <a:defRPr sz="2100"/>
            </a:lvl1pPr>
            <a:lvl2pPr>
              <a:buClr>
                <a:schemeClr val="bg1"/>
              </a:buClr>
              <a:defRPr sz="1900"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 dirty="0" smtClean="0"/>
              <a:t>Agenda item 3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58006" y="1259946"/>
            <a:ext cx="10044113" cy="5543762"/>
          </a:xfrm>
        </p:spPr>
        <p:txBody>
          <a:bodyPr/>
          <a:lstStyle>
            <a:lvl1pPr>
              <a:defRPr sz="2300" baseline="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>
                <a:latin typeface="Arial"/>
                <a:cs typeface="Arial"/>
              </a:defRPr>
            </a:lvl5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3319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1259946"/>
            <a:ext cx="5245259" cy="5543762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 with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b="1" cap="all" spc="351"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160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Clr>
                <a:srgbClr val="F7C12E"/>
              </a:buClr>
              <a:buFont typeface="Arial"/>
              <a:buChar char="•"/>
              <a:defRPr sz="1900"/>
            </a:lvl2pPr>
            <a:lvl3pPr>
              <a:buClr>
                <a:srgbClr val="F7C12E"/>
              </a:buClr>
              <a:buFont typeface="Arial"/>
              <a:buChar char="•"/>
              <a:defRPr sz="1900"/>
            </a:lvl3pPr>
            <a:lvl4pPr>
              <a:buClr>
                <a:srgbClr val="F7C12E"/>
              </a:buClr>
              <a:buFont typeface="Arial"/>
              <a:buChar char="•"/>
              <a:defRPr sz="1900"/>
            </a:lvl4pPr>
            <a:lvl5pPr>
              <a:buClr>
                <a:srgbClr val="F7C12E"/>
              </a:buCl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	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356861" y="2519892"/>
            <a:ext cx="5245259" cy="4283816"/>
          </a:xfrm>
        </p:spPr>
        <p:txBody>
          <a:bodyPr/>
          <a:lstStyle>
            <a:lvl1pPr>
              <a:buClr>
                <a:schemeClr val="bg1"/>
              </a:buClr>
              <a:defRPr sz="2100" i="0"/>
            </a:lvl1pPr>
            <a:lvl2pPr>
              <a:buFont typeface="Arial"/>
              <a:buChar char="•"/>
              <a:defRPr sz="1900"/>
            </a:lvl2pPr>
            <a:lvl3pPr>
              <a:buFont typeface="Arial"/>
              <a:buChar char="•"/>
              <a:defRPr sz="1900"/>
            </a:lvl3pPr>
            <a:lvl4pPr>
              <a:buFont typeface="Arial"/>
              <a:buChar char="•"/>
              <a:defRPr sz="1900"/>
            </a:lvl4pPr>
            <a:lvl5pPr>
              <a:buFont typeface="Arial"/>
              <a:buChar char="•"/>
              <a:defRPr sz="1900">
                <a:latin typeface="Arial"/>
                <a:cs typeface="Arial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558006" y="1259949"/>
            <a:ext cx="10044113" cy="1007957"/>
          </a:xfrm>
        </p:spPr>
        <p:txBody>
          <a:bodyPr/>
          <a:lstStyle>
            <a:lvl1pPr>
              <a:buFont typeface="Arial"/>
              <a:buNone/>
              <a:defRPr sz="2100"/>
            </a:lvl1pPr>
            <a:lvl2pPr>
              <a:buFont typeface="Arial"/>
              <a:buNone/>
              <a:defRPr sz="1900"/>
            </a:lvl2pPr>
            <a:lvl3pPr>
              <a:buFont typeface="Arial"/>
              <a:buNone/>
              <a:defRPr sz="1900"/>
            </a:lvl3pPr>
          </a:lstStyle>
          <a:p>
            <a:pPr lvl="0"/>
            <a:r>
              <a:rPr lang="de-DE" smtClean="0"/>
              <a:t>Cliquez pour modifier les styles du texte du masque</a:t>
            </a:r>
          </a:p>
          <a:p>
            <a:pPr lvl="1"/>
            <a:r>
              <a:rPr lang="de-DE" smtClean="0"/>
              <a:t>Deuxième niveau</a:t>
            </a:r>
          </a:p>
          <a:p>
            <a:pPr lvl="2"/>
            <a:r>
              <a:rPr lang="de-DE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312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503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5" descr="FOOTER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87963"/>
            <a:ext cx="11160125" cy="93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7"/>
          <p:cNvSpPr txBox="1">
            <a:spLocks noChangeArrowheads="1"/>
          </p:cNvSpPr>
          <p:nvPr/>
        </p:nvSpPr>
        <p:spPr bwMode="auto">
          <a:xfrm>
            <a:off x="0" y="7102948"/>
            <a:ext cx="11160125" cy="258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949" tIns="53474" rIns="106949" bIns="53474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300">
                <a:solidFill>
                  <a:srgbClr val="BABABA"/>
                </a:solidFill>
                <a:latin typeface="Trebuchet MS" charset="0"/>
                <a:cs typeface="Trebuchet MS" charset="0"/>
              </a:rPr>
              <a:t>www.exoplatform.com - Copyright 2012 eXo Platform</a:t>
            </a:r>
            <a:endParaRPr lang="fr-FR" sz="1300">
              <a:solidFill>
                <a:srgbClr val="BABABA"/>
              </a:solidFill>
              <a:latin typeface="Trebuchet MS" charset="0"/>
              <a:cs typeface="Trebuchet MS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0" y="6971700"/>
            <a:ext cx="11160125" cy="0"/>
          </a:xfrm>
          <a:prstGeom prst="line">
            <a:avLst/>
          </a:prstGeom>
          <a:ln w="28575" cmpd="sng">
            <a:solidFill>
              <a:srgbClr val="FAC9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 11" descr="FOOTER_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50" y="6803710"/>
            <a:ext cx="11160125" cy="94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2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2" y="6971704"/>
            <a:ext cx="902885" cy="3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370095" y="7055700"/>
            <a:ext cx="4743053" cy="671971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8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fld id="{43218A35-F9CA-434A-87FA-72607602A2AF}" type="slidenum">
              <a:rPr lang="en-GB" sz="2800" b="0" i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pPr algn="ctr" eaLnBrk="1">
                <a:lnSpc>
                  <a:spcPct val="98000"/>
                </a:lnSpc>
                <a:buClr>
                  <a:srgbClr val="000000"/>
                </a:buClr>
                <a:buSzPct val="45000"/>
                <a:buFont typeface="Wingdings" charset="0"/>
                <a:buNone/>
              </a:pPr>
              <a:t>‹#›</a:t>
            </a:fld>
            <a:endParaRPr lang="en-GB" sz="5100" b="0" i="0" dirty="0">
              <a:solidFill>
                <a:schemeClr val="bg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558006" y="251989"/>
            <a:ext cx="10044113" cy="755968"/>
          </a:xfrm>
        </p:spPr>
        <p:txBody>
          <a:bodyPr/>
          <a:lstStyle>
            <a:lvl1pPr>
              <a:defRPr cap="all" spc="351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558006" y="1259946"/>
            <a:ext cx="3627041" cy="5039783"/>
          </a:xfrm>
        </p:spPr>
        <p:txBody>
          <a:bodyPr/>
          <a:lstStyle>
            <a:lvl1pPr marL="0" indent="0">
              <a:buNone/>
              <a:defRPr sz="2100"/>
            </a:lvl1pPr>
            <a:lvl2pPr marL="534745" indent="0">
              <a:buNone/>
              <a:defRPr sz="1900"/>
            </a:lvl2pPr>
            <a:lvl3pPr marL="1069490" indent="0">
              <a:buNone/>
              <a:defRPr sz="1900"/>
            </a:lvl3pPr>
            <a:lvl4pPr marL="1604233" indent="0">
              <a:buNone/>
              <a:defRPr sz="1900"/>
            </a:lvl4pPr>
            <a:lvl5pPr marL="2138977" indent="0">
              <a:buNone/>
              <a:defRPr sz="1900"/>
            </a:lvl5pPr>
          </a:lstStyle>
          <a:p>
            <a:pPr lvl="0"/>
            <a:r>
              <a:rPr lang="de-DE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82010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58006" y="251989"/>
            <a:ext cx="10044113" cy="7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49" tIns="53474" rIns="106949" bIns="5347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58006" y="1259946"/>
            <a:ext cx="1004411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49" tIns="53474" rIns="106949" bIns="53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813043" y="7006702"/>
            <a:ext cx="3534040" cy="402483"/>
          </a:xfrm>
          <a:prstGeom prst="rect">
            <a:avLst/>
          </a:prstGeom>
        </p:spPr>
        <p:txBody>
          <a:bodyPr lIns="106949" tIns="53474" rIns="106949" bIns="53474"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7998092" y="7006702"/>
            <a:ext cx="2604029" cy="402483"/>
          </a:xfrm>
          <a:prstGeom prst="rect">
            <a:avLst/>
          </a:prstGeom>
        </p:spPr>
        <p:txBody>
          <a:bodyPr vert="horz" wrap="square" lIns="106949" tIns="53474" rIns="106949" bIns="53474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fr-FR" sz="2800" b="1" kern="1200" spc="351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534745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1069490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604233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2138977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401058" indent="-401058" algn="l" rtl="0" eaLnBrk="1" fontAlgn="base" hangingPunct="1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3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935803" indent="-401058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403704" indent="-334215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938449" indent="-334215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473193" indent="-334215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941095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5838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582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328" indent="-267372" algn="l" defTabSz="106949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45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490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233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8977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723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465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210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7955" algn="l" defTabSz="53474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58006" y="251989"/>
            <a:ext cx="10044113" cy="7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55" tIns="53477" rIns="106955" bIns="53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58006" y="1259946"/>
            <a:ext cx="1004411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55" tIns="53477" rIns="106955" bIns="53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813043" y="7006701"/>
            <a:ext cx="3534040" cy="402483"/>
          </a:xfrm>
          <a:prstGeom prst="rect">
            <a:avLst/>
          </a:prstGeom>
        </p:spPr>
        <p:txBody>
          <a:bodyPr lIns="106955" tIns="53477" rIns="106955" bIns="53477"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7998092" y="7006701"/>
            <a:ext cx="2604029" cy="402483"/>
          </a:xfrm>
          <a:prstGeom prst="rect">
            <a:avLst/>
          </a:prstGeom>
        </p:spPr>
        <p:txBody>
          <a:bodyPr vert="horz" wrap="square" lIns="106955" tIns="53477" rIns="106955" bIns="53477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fr-FR" sz="2800" b="1" kern="1200" spc="351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534774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1069548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604322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2139094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401080" indent="-401080" algn="l" rtl="0" eaLnBrk="1" fontAlgn="base" hangingPunct="1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3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935854" indent="-40108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403781" indent="-33423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938555" indent="-33423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473329" indent="-33423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941256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030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0802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5578" indent="-267386" algn="l" defTabSz="1069548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74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548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322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094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3870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642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416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190" algn="l" defTabSz="534774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58006" y="251989"/>
            <a:ext cx="10044113" cy="7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67" tIns="53483" rIns="106967" bIns="534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558006" y="1259946"/>
            <a:ext cx="1004411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06967" tIns="53483" rIns="106967" bIns="534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first level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813043" y="7006699"/>
            <a:ext cx="3534040" cy="402483"/>
          </a:xfrm>
          <a:prstGeom prst="rect">
            <a:avLst/>
          </a:prstGeom>
        </p:spPr>
        <p:txBody>
          <a:bodyPr lIns="106967" tIns="53483" rIns="106967" bIns="53483"/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1" name="Espace réservé du numéro de diapositive 3"/>
          <p:cNvSpPr>
            <a:spLocks noGrp="1"/>
          </p:cNvSpPr>
          <p:nvPr>
            <p:ph type="sldNum" sz="quarter" idx="4"/>
          </p:nvPr>
        </p:nvSpPr>
        <p:spPr>
          <a:xfrm>
            <a:off x="7998090" y="7006699"/>
            <a:ext cx="2604029" cy="402483"/>
          </a:xfrm>
          <a:prstGeom prst="rect">
            <a:avLst/>
          </a:prstGeom>
        </p:spPr>
        <p:txBody>
          <a:bodyPr vert="horz" wrap="square" lIns="106967" tIns="53483" rIns="106967" bIns="53483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81000"/>
              </a:lnSpc>
              <a:buClr>
                <a:srgbClr val="000000"/>
              </a:buClr>
              <a:buSzPct val="45000"/>
              <a:buFont typeface="StarSymbol" charset="0"/>
              <a:buNone/>
              <a:defRPr sz="2100" b="0" smtClean="0"/>
            </a:lvl1pPr>
          </a:lstStyle>
          <a:p>
            <a:pPr>
              <a:defRPr/>
            </a:pPr>
            <a:fld id="{9B1EB7EA-FD39-ED46-BDE7-2C5F15AC5A1B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lang="fr-FR" sz="2800" b="1" kern="1200" spc="351" dirty="0"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5pPr>
      <a:lvl6pPr marL="534833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6pPr>
      <a:lvl7pPr marL="1069665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7pPr>
      <a:lvl8pPr marL="1604498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8pPr>
      <a:lvl9pPr marL="2139330" algn="ctr" rtl="0" eaLnBrk="1" fontAlgn="base" hangingPunct="1">
        <a:spcBef>
          <a:spcPct val="0"/>
        </a:spcBef>
        <a:spcAft>
          <a:spcPct val="0"/>
        </a:spcAft>
        <a:defRPr sz="4100" b="1">
          <a:solidFill>
            <a:srgbClr val="FFA300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401124" indent="-401124" algn="l" rtl="0" eaLnBrk="1" fontAlgn="base" hangingPunct="1">
        <a:spcBef>
          <a:spcPct val="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300" b="1" i="0" kern="1200">
          <a:solidFill>
            <a:schemeClr val="bg2">
              <a:lumMod val="25000"/>
            </a:schemeClr>
          </a:solidFill>
          <a:latin typeface="Arial"/>
          <a:ea typeface="+mn-ea"/>
          <a:cs typeface="Arial"/>
        </a:defRPr>
      </a:lvl1pPr>
      <a:lvl2pPr marL="935957" indent="-401124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2pPr>
      <a:lvl3pPr marL="1403935" indent="-33427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3pPr>
      <a:lvl4pPr marL="1938768" indent="-33427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4pPr>
      <a:lvl5pPr marL="2473601" indent="-334270" algn="l" rtl="0" eaLnBrk="1" fontAlgn="base" hangingPunct="1">
        <a:spcBef>
          <a:spcPct val="20000"/>
        </a:spcBef>
        <a:spcAft>
          <a:spcPct val="0"/>
        </a:spcAft>
        <a:buClr>
          <a:srgbClr val="F7C12E"/>
        </a:buClr>
        <a:buSzPct val="113000"/>
        <a:buFont typeface="Lucida Grande"/>
        <a:buChar char="−"/>
        <a:defRPr sz="2100" kern="1200">
          <a:solidFill>
            <a:schemeClr val="bg2">
              <a:lumMod val="50000"/>
            </a:schemeClr>
          </a:solidFill>
          <a:latin typeface="Arial"/>
          <a:ea typeface="+mn-ea"/>
          <a:cs typeface="Arial"/>
        </a:defRPr>
      </a:lvl5pPr>
      <a:lvl6pPr marL="2941579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76412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11244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46077" indent="-267416" algn="l" defTabSz="1069665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33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9665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4498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9330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74163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8995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43828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78660" algn="l" defTabSz="5348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Portal Advanced Features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Sites, Layouts, Navigation, Portlets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1816103"/>
            <a:ext cx="6756400" cy="39116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95486" y="118754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Permission Selector.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411710" y="2483693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7" y="106519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Site Templates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7" y="1763613"/>
            <a:ext cx="8178800" cy="46609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979662" y="4427909"/>
            <a:ext cx="4032448" cy="792088"/>
          </a:xfrm>
          <a:prstGeom prst="wedgeRoundRectCallout">
            <a:avLst>
              <a:gd name="adj1" fmla="val -37891"/>
              <a:gd name="adj2" fmla="val -14456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Three templates by default. This list can be extended.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440981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7" y="106519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The new site appears in the template list.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3" y="2120900"/>
            <a:ext cx="10261599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28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Manage your Sites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7" y="106519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After recharging the page it will also be accessible in the admin tool bar.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2051645"/>
            <a:ext cx="8547594" cy="4176464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580062" y="3851845"/>
            <a:ext cx="4032448" cy="792088"/>
          </a:xfrm>
          <a:prstGeom prst="wedgeRoundRectCallout">
            <a:avLst>
              <a:gd name="adj1" fmla="val -37891"/>
              <a:gd name="adj2" fmla="val -14456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The URL contains the name of the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62856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Exercise: New Site (15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Create a new Site and manage its permissions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Login as John.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Manage Sites in the Admin Tool Bar and add a new site (or portal) called “bike”.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Allow access to everyone. Gives edit rights anybody in the group “platform/users”. (platform/Visitors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)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Choose the “Acme Portal” template.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Warning: Careful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, by misadventure you might exclude yourself from your new site: </a:t>
            </a:r>
            <a:br>
              <a:rPr lang="en-US" sz="2000" b="1" i="1" dirty="0">
                <a:solidFill>
                  <a:srgbClr val="000000"/>
                </a:solidFill>
                <a:cs typeface="MS Gothic"/>
              </a:rPr>
            </a:b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For example, give the edit rights to “platform/bike”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887633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For Sites and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1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</a:rPr>
              <a:t>There a several different pages on a site. Each page has its own URL.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site layout defines the layout of the common part of all pages of a site. Normally there are a common header and common footer.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</a:rPr>
              <a:t>A layout consists of a set of containers and applications.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layout of a single page consists of the headers and footers of the site layout together the page layout.</a:t>
            </a:r>
          </a:p>
        </p:txBody>
      </p:sp>
    </p:spTree>
    <p:extLst>
      <p:ext uri="{BB962C8B-B14F-4D97-AF65-F5344CB8AC3E}">
        <p14:creationId xmlns:p14="http://schemas.microsoft.com/office/powerpoint/2010/main" val="145224816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US" sz="360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70401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180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02" y="1907629"/>
            <a:ext cx="8976533" cy="3636689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1331590" y="1835621"/>
            <a:ext cx="9073008" cy="10801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868095" y="539477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1331590" y="2987751"/>
            <a:ext cx="9073008" cy="266429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55529" y="6012086"/>
            <a:ext cx="3240360" cy="648072"/>
          </a:xfrm>
          <a:prstGeom prst="wedgeRoundRectCallout">
            <a:avLst>
              <a:gd name="adj1" fmla="val 45403"/>
              <a:gd name="adj2" fmla="val -10688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In blue color: Layout of the page “Overview”</a:t>
            </a:r>
          </a:p>
        </p:txBody>
      </p:sp>
    </p:spTree>
    <p:extLst>
      <p:ext uri="{BB962C8B-B14F-4D97-AF65-F5344CB8AC3E}">
        <p14:creationId xmlns:p14="http://schemas.microsoft.com/office/powerpoint/2010/main" val="78134285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73" y="2195663"/>
            <a:ext cx="8856983" cy="42859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611511" y="133156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2123678" y="2195663"/>
            <a:ext cx="8784976" cy="93610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60182" y="899516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Common header layout of all pages of the site “acme”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123678" y="3203773"/>
            <a:ext cx="8784976" cy="2808312"/>
          </a:xfrm>
          <a:prstGeom prst="roundRect">
            <a:avLst>
              <a:gd name="adj" fmla="val 3920"/>
            </a:avLst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79463" y="1259556"/>
            <a:ext cx="4752528" cy="720081"/>
          </a:xfrm>
          <a:prstGeom prst="wedgeRoundRectCallout">
            <a:avLst>
              <a:gd name="adj1" fmla="val -5262"/>
              <a:gd name="adj2" fmla="val 2651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dirty="0">
                <a:solidFill>
                  <a:srgbClr val="4C4C4C"/>
                </a:solidFill>
                <a:cs typeface="MS Gothic"/>
              </a:rPr>
              <a:t>In blue color: Layout of the page “Products” (Showing Movement)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2123678" y="6156101"/>
            <a:ext cx="87849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588174" y="4787948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Common footer layout of all pages of the site “acme”</a:t>
            </a:r>
          </a:p>
        </p:txBody>
      </p:sp>
    </p:spTree>
    <p:extLst>
      <p:ext uri="{BB962C8B-B14F-4D97-AF65-F5344CB8AC3E}">
        <p14:creationId xmlns:p14="http://schemas.microsoft.com/office/powerpoint/2010/main" val="284919800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" y="1619600"/>
            <a:ext cx="7959654" cy="2592288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18754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5" name="Rectangle à coins arrondis 4"/>
          <p:cNvSpPr/>
          <p:nvPr/>
        </p:nvSpPr>
        <p:spPr bwMode="auto">
          <a:xfrm>
            <a:off x="6044855" y="2987752"/>
            <a:ext cx="1728192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72151" y="1691604"/>
            <a:ext cx="3816423" cy="720081"/>
          </a:xfrm>
          <a:prstGeom prst="wedgeRoundRectCallout">
            <a:avLst>
              <a:gd name="adj1" fmla="val -22391"/>
              <a:gd name="adj2" fmla="val 12743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Edit the common layout of all pages of the current site</a:t>
            </a:r>
          </a:p>
        </p:txBody>
      </p:sp>
    </p:spTree>
    <p:extLst>
      <p:ext uri="{BB962C8B-B14F-4D97-AF65-F5344CB8AC3E}">
        <p14:creationId xmlns:p14="http://schemas.microsoft.com/office/powerpoint/2010/main" val="409739809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Site creation and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Site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1" y="1058559"/>
            <a:ext cx="9865096" cy="5961641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539503" y="3707829"/>
            <a:ext cx="9937104" cy="230425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771750" y="2267670"/>
            <a:ext cx="2736304" cy="432048"/>
          </a:xfrm>
          <a:prstGeom prst="wedgeRoundRectCallout">
            <a:avLst>
              <a:gd name="adj1" fmla="val -21217"/>
              <a:gd name="adj2" fmla="val 2650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Position of the page.</a:t>
            </a:r>
          </a:p>
        </p:txBody>
      </p:sp>
    </p:spTree>
    <p:extLst>
      <p:ext uri="{BB962C8B-B14F-4D97-AF65-F5344CB8AC3E}">
        <p14:creationId xmlns:p14="http://schemas.microsoft.com/office/powerpoint/2010/main" val="116485895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Applications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352018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Organized in categories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Configurable in the application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registry (later chapter).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The page editor shows an applications and a containers tab. Clicking on these tabs switches also the between an application and a container mode.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68" y="1043535"/>
            <a:ext cx="4712158" cy="5616625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6084119" y="1979640"/>
            <a:ext cx="2736304" cy="10801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9257975" y="1259557"/>
            <a:ext cx="1872209" cy="504055"/>
          </a:xfrm>
          <a:prstGeom prst="wedgeRoundRectCallout">
            <a:avLst>
              <a:gd name="adj1" fmla="val -71308"/>
              <a:gd name="adj2" fmla="val 1304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Categories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6084663" y="3131765"/>
            <a:ext cx="2807769" cy="288032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87916" y="3707829"/>
            <a:ext cx="1872209" cy="504055"/>
          </a:xfrm>
          <a:prstGeom prst="wedgeRoundRectCallout">
            <a:avLst>
              <a:gd name="adj1" fmla="val -71308"/>
              <a:gd name="adj2" fmla="val 1304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98441718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Containers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>
                <a:solidFill>
                  <a:srgbClr val="4C4C4C"/>
                </a:solidFill>
              </a:rPr>
            </a:br>
            <a:r>
              <a:rPr lang="en-US" sz="2000" b="1" i="1" dirty="0">
                <a:solidFill>
                  <a:srgbClr val="4C4C4C"/>
                </a:solidFill>
              </a:rPr>
              <a:t>on the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Most containers are invisible in the </a:t>
            </a:r>
            <a:br>
              <a:rPr lang="en-US" sz="2000" b="1" i="1" dirty="0">
                <a:solidFill>
                  <a:srgbClr val="4C4C4C"/>
                </a:solidFill>
              </a:rPr>
            </a:br>
            <a:r>
              <a:rPr lang="en-US" sz="2000" b="1" i="1" dirty="0">
                <a:solidFill>
                  <a:srgbClr val="4C4C4C"/>
                </a:solidFill>
              </a:rPr>
              <a:t>final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You can use them in : </a:t>
            </a:r>
          </a:p>
          <a:p>
            <a:pPr marL="682514" lvl="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Page layout</a:t>
            </a:r>
          </a:p>
          <a:p>
            <a:pPr marL="682514" lvl="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Portal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</a:rPr>
              <a:t>You can combine different containers.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19" y="1043533"/>
            <a:ext cx="4906144" cy="58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5002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Containers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Container combination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057012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292" y="1691605"/>
            <a:ext cx="5555761" cy="2752080"/>
          </a:xfrm>
          <a:prstGeom prst="rect">
            <a:avLst/>
          </a:prstGeom>
        </p:spPr>
      </p:pic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516166" y="3740549"/>
            <a:ext cx="1800200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</p:spTree>
    <p:extLst>
      <p:ext uri="{BB962C8B-B14F-4D97-AF65-F5344CB8AC3E}">
        <p14:creationId xmlns:p14="http://schemas.microsoft.com/office/powerpoint/2010/main" val="308556880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4"/>
            <a:ext cx="11160125" cy="4468657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2771750" y="2123653"/>
            <a:ext cx="244827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851873" y="899519"/>
            <a:ext cx="4320481" cy="1080120"/>
          </a:xfrm>
          <a:prstGeom prst="wedgeRoundRectCallout">
            <a:avLst>
              <a:gd name="adj1" fmla="val -113058"/>
              <a:gd name="adj2" fmla="val 745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Click on the arrow until you are and the root navigation node called “/default”.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107454" y="2123653"/>
            <a:ext cx="100811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4211910" y="3161648"/>
            <a:ext cx="5040560" cy="100811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100342" y="4715941"/>
            <a:ext cx="2952328" cy="432048"/>
          </a:xfrm>
          <a:prstGeom prst="wedgeRoundRectCallout">
            <a:avLst>
              <a:gd name="adj1" fmla="val -20815"/>
              <a:gd name="adj2" fmla="val -1522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Multilanguage Labels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23480" y="5436024"/>
            <a:ext cx="4320481" cy="1080120"/>
          </a:xfrm>
          <a:prstGeom prst="wedgeRoundRectCallout">
            <a:avLst>
              <a:gd name="adj1" fmla="val 64680"/>
              <a:gd name="adj2" fmla="val -15779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Invisible pages do not appear in the menu, they are useful for search results or print viewers.</a:t>
            </a:r>
          </a:p>
        </p:txBody>
      </p:sp>
    </p:spTree>
    <p:extLst>
      <p:ext uri="{BB962C8B-B14F-4D97-AF65-F5344CB8AC3E}">
        <p14:creationId xmlns:p14="http://schemas.microsoft.com/office/powerpoint/2010/main" val="228235297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9403"/>
            <a:ext cx="11160125" cy="44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000"/>
            <a:ext cx="11160125" cy="5768154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6876208" y="3203774"/>
            <a:ext cx="3960440" cy="115212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Add a new Page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6" name="Rectangle à coins arrondis 5"/>
          <p:cNvSpPr/>
          <p:nvPr/>
        </p:nvSpPr>
        <p:spPr bwMode="auto">
          <a:xfrm>
            <a:off x="6876206" y="3740549"/>
            <a:ext cx="151216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084119" y="4748660"/>
            <a:ext cx="2232248" cy="504055"/>
          </a:xfrm>
          <a:prstGeom prst="wedgeRoundRectCallout">
            <a:avLst>
              <a:gd name="adj1" fmla="val 19662"/>
              <a:gd name="adj2" fmla="val -14522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new page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47" y="1043536"/>
            <a:ext cx="11160125" cy="55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192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Page Layout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7" y="2234952"/>
            <a:ext cx="5778500" cy="22097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7" y="2234952"/>
            <a:ext cx="5778500" cy="2209799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032152" y="3059757"/>
            <a:ext cx="1728192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600104" y="1907631"/>
            <a:ext cx="4392488" cy="504055"/>
          </a:xfrm>
          <a:prstGeom prst="wedgeRoundRectCallout">
            <a:avLst>
              <a:gd name="adj1" fmla="val -20731"/>
              <a:gd name="adj2" fmla="val 17215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Edit the layout of the current page</a:t>
            </a:r>
          </a:p>
        </p:txBody>
      </p:sp>
    </p:spTree>
    <p:extLst>
      <p:ext uri="{BB962C8B-B14F-4D97-AF65-F5344CB8AC3E}">
        <p14:creationId xmlns:p14="http://schemas.microsoft.com/office/powerpoint/2010/main" val="160878003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611511" y="104353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You can manage several sites in eXo.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By default, there 3 example sites “acme”, “intranet”, “default”.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Each site consists of a navigation nodes (=menu entries), pages and a common site layout.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site acme has the navigation entries “Overview”, “News”, “Products”, “Questions”.</a:t>
            </a: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07" y="3244924"/>
            <a:ext cx="4608512" cy="3620973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9462" y="4499919"/>
            <a:ext cx="2232248" cy="720081"/>
          </a:xfrm>
          <a:prstGeom prst="wedgeRoundRectCallout">
            <a:avLst>
              <a:gd name="adj1" fmla="val 96570"/>
              <a:gd name="adj2" fmla="val -5739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Available sites</a:t>
            </a: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3491830" y="3707829"/>
            <a:ext cx="2016224" cy="158417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172350" y="3635821"/>
            <a:ext cx="2736304" cy="864096"/>
          </a:xfrm>
          <a:prstGeom prst="wedgeRoundRectCallout">
            <a:avLst>
              <a:gd name="adj1" fmla="val -67267"/>
              <a:gd name="adj2" fmla="val 12491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nodes of the site “acme”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5724078" y="4787953"/>
            <a:ext cx="2016224" cy="194421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061222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Page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78" y="1259557"/>
            <a:ext cx="11056000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4455314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1/2: Layout (20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Page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Login as John. </a:t>
            </a:r>
            <a:r>
              <a:rPr lang="en-US" sz="2000" b="1" i="1" dirty="0">
                <a:solidFill>
                  <a:schemeClr val="tx1"/>
                </a:solidFill>
              </a:rPr>
              <a:t>Go to the home page of the bike site.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Click on “Add new page” and browse to the root of the navigation </a:t>
            </a:r>
            <a:r>
              <a:rPr lang="en-US" sz="2000" b="1" i="1" dirty="0" smtClean="0">
                <a:solidFill>
                  <a:srgbClr val="000000"/>
                </a:solidFill>
              </a:rPr>
              <a:t>(gray arrow</a:t>
            </a:r>
            <a:r>
              <a:rPr lang="en-US" sz="2000" b="1" i="1" dirty="0">
                <a:solidFill>
                  <a:srgbClr val="000000"/>
                </a:solidFill>
              </a:rPr>
              <a:t>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Call the new bike “Bike Shop”.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Add at least one application to the page (otherwise it won’t show up). 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4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Go to the </a:t>
            </a:r>
            <a:r>
              <a:rPr lang="en-US" sz="2000" b="1" i="1" dirty="0" smtClean="0">
                <a:solidFill>
                  <a:schemeClr val="tx1"/>
                </a:solidFill>
              </a:rPr>
              <a:t>new page of </a:t>
            </a:r>
            <a:r>
              <a:rPr lang="en-US" sz="2000" b="1" i="1" dirty="0">
                <a:solidFill>
                  <a:schemeClr val="tx1"/>
                </a:solidFill>
              </a:rPr>
              <a:t>the bike site. Click on Edit 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sz="2000" b="1" i="1" dirty="0" smtClean="0">
                <a:solidFill>
                  <a:schemeClr val="tx1"/>
                </a:solidFill>
              </a:rPr>
              <a:t>Page 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 La</a:t>
            </a:r>
            <a:r>
              <a:rPr lang="en-US" sz="2000" b="1" i="1" dirty="0">
                <a:solidFill>
                  <a:schemeClr val="tx1"/>
                </a:solidFill>
                <a:sym typeface="Wingdings"/>
              </a:rPr>
              <a:t>y</a:t>
            </a:r>
            <a:r>
              <a:rPr lang="en-US" sz="2000" b="1" i="1" dirty="0" smtClean="0">
                <a:solidFill>
                  <a:schemeClr val="tx1"/>
                </a:solidFill>
                <a:sym typeface="Wingdings"/>
              </a:rPr>
              <a:t>out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Switch between your pages “Bike Shop” and the home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7734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2/2: Layout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Portal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the bike homepage, then on “Edit Layout”, modify the layout of the portal. 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Switch between the homepage and “Bike Shop” page in order to see the differences.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8358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Portlets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Preferences and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5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3" y="350813"/>
            <a:ext cx="3213101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Portlet : A rectangular bloc which allows to access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to a content or a service.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Each portlet has some preferences, settings and decorations.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The portlet can be positioned in any place of a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You can reuse the same portlet several times: Then we say there are several </a:t>
            </a:r>
            <a:r>
              <a:rPr lang="en-US" sz="2000" b="1" i="1" u="sng" dirty="0">
                <a:solidFill>
                  <a:srgbClr val="4C4C4C"/>
                </a:solidFill>
                <a:cs typeface="MS Gothic"/>
              </a:rPr>
              <a:t>instances</a:t>
            </a: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 of the same portlet.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Each instance of the same portlet can be configured differently.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Window decoration (optional)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Window states:  maximized, minimized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Portlet Modes: view, edit, help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The combination of a portlet instance + preferences + decorations is also called an “</a:t>
            </a:r>
            <a:r>
              <a:rPr lang="en-US" sz="2000" b="1" i="1" u="sng" dirty="0">
                <a:solidFill>
                  <a:srgbClr val="4C4C4C"/>
                </a:solidFill>
                <a:cs typeface="MS Gothic"/>
              </a:rPr>
              <a:t>application</a:t>
            </a: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2010844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  <a:cs typeface="MS Gothic"/>
              </a:rPr>
              <a:t>In the page layout, hover of the portlet and click on the pencil.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06" y="1763616"/>
            <a:ext cx="5976664" cy="480616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3866811" y="1922569"/>
            <a:ext cx="576065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283919" y="2915740"/>
            <a:ext cx="3744416" cy="720081"/>
          </a:xfrm>
          <a:prstGeom prst="wedgeRoundRectCallout">
            <a:avLst>
              <a:gd name="adj1" fmla="val -52144"/>
              <a:gd name="adj2" fmla="val -11560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Access to the preferences and settings</a:t>
            </a:r>
          </a:p>
        </p:txBody>
      </p:sp>
    </p:spTree>
    <p:extLst>
      <p:ext uri="{BB962C8B-B14F-4D97-AF65-F5344CB8AC3E}">
        <p14:creationId xmlns:p14="http://schemas.microsoft.com/office/powerpoint/2010/main" val="349085938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  <a:cs typeface="MS Gothic"/>
              </a:rPr>
              <a:t>The first tab (Edit Mode) depends on the portlet, therefore it’s different for each portlet. This tab is optional. 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6" y="1835621"/>
            <a:ext cx="10096499" cy="4737100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 bwMode="auto">
          <a:xfrm>
            <a:off x="611510" y="1907629"/>
            <a:ext cx="1152128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767769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498603"/>
            <a:ext cx="10033000" cy="45466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2339702" y="3491805"/>
            <a:ext cx="230425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724077" y="3419797"/>
            <a:ext cx="3096344" cy="1584176"/>
          </a:xfrm>
          <a:prstGeom prst="wedgeRoundRectCallout">
            <a:avLst>
              <a:gd name="adj1" fmla="val -83665"/>
              <a:gd name="adj2" fmla="val -305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Check if you need decorations. You can uncheck this by default at the site options.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1763638" y="1475581"/>
            <a:ext cx="15841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2996110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4" y="1187552"/>
            <a:ext cx="10020300" cy="46101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4427933" y="1187549"/>
            <a:ext cx="1872209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990569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Portlet Preferences and Settings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59557"/>
            <a:ext cx="10071100" cy="4686300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 bwMode="auto">
          <a:xfrm>
            <a:off x="6300144" y="1331565"/>
            <a:ext cx="1728192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922603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site layout defines the layout of the common part of all pages of a site. Normally there are a common header and common footer.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In this example the current site is is called “acme”.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different pages are opened by clicking on the navigation nodes “Overview”, “News”, “Products”, “Questions” which opens the corresponding pages. 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Later on, we will see how navigation nodes and pages are logically separated.</a:t>
            </a: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95" y="4178920"/>
            <a:ext cx="5589706" cy="1905173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43960" y="4283893"/>
            <a:ext cx="3744416" cy="432048"/>
          </a:xfrm>
          <a:prstGeom prst="wedgeRoundRectCallout">
            <a:avLst>
              <a:gd name="adj1" fmla="val -20713"/>
              <a:gd name="adj2" fmla="val 1852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of the site “acme”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2339703" y="5292006"/>
            <a:ext cx="5040560" cy="720081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36423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Navigation Nodes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Pointing to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7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Manage access to portal pages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Each node references a page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Aggregation  types: site, group, user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894" y="3604962"/>
            <a:ext cx="6944916" cy="29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39632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9" y="1547592"/>
            <a:ext cx="10753195" cy="4608511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3419822" y="3131765"/>
            <a:ext cx="129614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03798" y="899516"/>
            <a:ext cx="3888432" cy="720081"/>
          </a:xfrm>
          <a:prstGeom prst="wedgeRoundRectCallout">
            <a:avLst>
              <a:gd name="adj1" fmla="val -18828"/>
              <a:gd name="adj2" fmla="val 25646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Open navigation management of the current site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179466" y="3131765"/>
            <a:ext cx="3168351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5508054" y="2915742"/>
            <a:ext cx="1584176" cy="151216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8388374" y="2627710"/>
            <a:ext cx="2520279" cy="720081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Visible navigation nodes of acme</a:t>
            </a: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5580061" y="4499919"/>
            <a:ext cx="1584176" cy="720081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8244361" y="4139876"/>
            <a:ext cx="2736304" cy="720081"/>
          </a:xfrm>
          <a:prstGeom prst="wedgeRoundRectCallout">
            <a:avLst>
              <a:gd name="adj1" fmla="val -87294"/>
              <a:gd name="adj2" fmla="val 3377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Invisible navigation nodes of acme</a:t>
            </a: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827535" y="4139876"/>
            <a:ext cx="2520279" cy="720081"/>
          </a:xfrm>
          <a:prstGeom prst="wedgeRoundRectCallout">
            <a:avLst>
              <a:gd name="adj1" fmla="val -17999"/>
              <a:gd name="adj2" fmla="val -13013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Visible navigation nodes of acme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3627" y="1523285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5616709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473200"/>
            <a:ext cx="4546600" cy="46101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5508054" y="2843736"/>
            <a:ext cx="2088232" cy="3024336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8388373" y="2593420"/>
            <a:ext cx="1656185" cy="538346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Right click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532390" y="3491807"/>
            <a:ext cx="2304256" cy="720081"/>
          </a:xfrm>
          <a:prstGeom prst="wedgeRoundRectCallout">
            <a:avLst>
              <a:gd name="adj1" fmla="val -107441"/>
              <a:gd name="adj2" fmla="val -18979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node modification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3347817" y="2195661"/>
            <a:ext cx="1152128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99542" y="1547590"/>
            <a:ext cx="1944217" cy="538346"/>
          </a:xfrm>
          <a:prstGeom prst="wedgeRoundRectCallout">
            <a:avLst>
              <a:gd name="adj1" fmla="val 77877"/>
              <a:gd name="adj2" fmla="val 9755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Parent node</a:t>
            </a: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4139902" y="4139876"/>
            <a:ext cx="1296144" cy="720081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971554" y="4067869"/>
            <a:ext cx="2088233" cy="538346"/>
          </a:xfrm>
          <a:prstGeom prst="wedgeRoundRectCallout">
            <a:avLst>
              <a:gd name="adj1" fmla="val 97288"/>
              <a:gd name="adj2" fmla="val -1068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Invisible nodes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17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3" y="1331568"/>
            <a:ext cx="8128001" cy="425450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7308255" y="2627709"/>
            <a:ext cx="2160241" cy="538346"/>
          </a:xfrm>
          <a:prstGeom prst="wedgeRoundRectCallout">
            <a:avLst>
              <a:gd name="adj1" fmla="val -98026"/>
              <a:gd name="adj2" fmla="val 503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Used in the URL</a:t>
            </a: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5436046" y="2987749"/>
            <a:ext cx="792088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9" y="2627712"/>
            <a:ext cx="7747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921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Portal Summary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portal is a set of pages and navigations and some properties.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page is a set of containers, applications and some properties.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container can contain applications and/or other containers.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The navigation is node based.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 page can be referenced by many navigation nodes.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1/2:  Site Navigation (15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Create a new page, find it in the navigation and create new navigation 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New Site Page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Login as John.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Open a site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Site Navigation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Exercise 2/2:  Site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5" y="1208069"/>
            <a:ext cx="10044113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Create a small </a:t>
            </a:r>
            <a:r>
              <a:rPr lang="en-GB" b="1" i="1" dirty="0">
                <a:solidFill>
                  <a:schemeClr val="tx1"/>
                </a:solidFill>
              </a:rPr>
              <a:t>n</a:t>
            </a:r>
            <a:r>
              <a:rPr lang="en-GB" b="1" i="1" dirty="0" smtClean="0">
                <a:solidFill>
                  <a:schemeClr val="tx1"/>
                </a:solidFill>
              </a:rPr>
              <a:t>avigation tree that reuses pages</a:t>
            </a:r>
            <a:endParaRPr lang="en-GB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Each page contains an </a:t>
            </a:r>
            <a:r>
              <a:rPr lang="en-US" sz="1800" b="1" i="1" dirty="0" err="1">
                <a:solidFill>
                  <a:schemeClr val="tx1"/>
                </a:solidFill>
              </a:rPr>
              <a:t>IFrame</a:t>
            </a:r>
            <a:r>
              <a:rPr lang="en-US" sz="1800" b="1" i="1" dirty="0">
                <a:solidFill>
                  <a:schemeClr val="tx1"/>
                </a:solidFill>
              </a:rPr>
              <a:t> portlet configured to show a target site.</a:t>
            </a:r>
          </a:p>
          <a:p>
            <a:pPr marL="258721" lvl="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Create the new pages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>
                <a:solidFill>
                  <a:schemeClr val="tx1"/>
                </a:solidFill>
              </a:rPr>
              <a:t>” (http://blog.exoplatform.com/), “</a:t>
            </a:r>
            <a:r>
              <a:rPr lang="en-US" sz="1800" b="1" i="1" dirty="0" err="1">
                <a:solidFill>
                  <a:schemeClr val="tx1"/>
                </a:solidFill>
              </a:rPr>
              <a:t>exoHome</a:t>
            </a:r>
            <a:r>
              <a:rPr lang="en-US" sz="1800" b="1" i="1" dirty="0">
                <a:solidFill>
                  <a:schemeClr val="tx1"/>
                </a:solidFill>
              </a:rPr>
              <a:t>” (http://www.exoplatform.com/</a:t>
            </a:r>
            <a:r>
              <a:rPr lang="en-US" sz="1800" b="1" i="1" dirty="0" smtClean="0">
                <a:solidFill>
                  <a:schemeClr val="tx1"/>
                </a:solidFill>
              </a:rPr>
              <a:t>). 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The navigation nodes “shortcuts”, “blog” and “eXo” nodes shall reference to the same page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>
                <a:solidFill>
                  <a:schemeClr val="tx1"/>
                </a:solidFill>
              </a:rPr>
              <a:t>”.</a:t>
            </a: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Create the following user navigation:</a:t>
            </a:r>
          </a:p>
          <a:p>
            <a:pPr marL="682514" lvl="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898377" lvl="2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Blog </a:t>
            </a:r>
          </a:p>
          <a:p>
            <a:pPr marL="898377" lvl="2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eXo Home</a:t>
            </a: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Note that several navigation nodes can point to the same page.</a:t>
            </a:r>
          </a:p>
          <a:p>
            <a:pPr marL="258721" indent="-255546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1800" b="1" i="1" dirty="0">
                <a:solidFill>
                  <a:schemeClr val="tx1"/>
                </a:solidFill>
              </a:rPr>
              <a:t>Your marketing boss ask to change the navigation:</a:t>
            </a:r>
          </a:p>
          <a:p>
            <a:pPr marL="769811" lvl="1" indent="-342844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1800" b="1" i="1" dirty="0">
                <a:solidFill>
                  <a:schemeClr val="tx1"/>
                </a:solidFill>
              </a:rPr>
              <a:t> Interchange the order of the </a:t>
            </a:r>
            <a:r>
              <a:rPr lang="en-GB" sz="1800" b="1" i="1" dirty="0" err="1">
                <a:solidFill>
                  <a:schemeClr val="tx1"/>
                </a:solidFill>
              </a:rPr>
              <a:t>subtrees</a:t>
            </a:r>
            <a:r>
              <a:rPr lang="en-GB" sz="1800" b="1" i="1" dirty="0">
                <a:solidFill>
                  <a:schemeClr val="tx1"/>
                </a:solidFill>
              </a:rPr>
              <a:t> eXo and Shortcuts</a:t>
            </a:r>
          </a:p>
          <a:p>
            <a:pPr marL="769811" lvl="1" indent="-342844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1800" b="1" i="1" dirty="0">
                <a:solidFill>
                  <a:schemeClr val="tx1"/>
                </a:solidFill>
              </a:rPr>
              <a:t> Cut and paste “eXo Home” from “eXo” to “</a:t>
            </a:r>
            <a:r>
              <a:rPr lang="en-GB" sz="1800" b="1" i="1" dirty="0" err="1">
                <a:solidFill>
                  <a:schemeClr val="tx1"/>
                </a:solidFill>
              </a:rPr>
              <a:t>ShortCuts</a:t>
            </a:r>
            <a:r>
              <a:rPr lang="en-GB" sz="1800" b="1" i="1" dirty="0">
                <a:solidFill>
                  <a:schemeClr val="tx1"/>
                </a:solidFill>
              </a:rPr>
              <a:t>”.</a:t>
            </a:r>
          </a:p>
          <a:p>
            <a:pPr marL="639657" lvl="1" indent="-209515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79401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dirty="0">
                <a:solidFill>
                  <a:srgbClr val="4C4C4C"/>
                </a:solidFill>
                <a:cs typeface="MS Gothic"/>
              </a:rPr>
              <a:t>The URL is composed of the current site and the chosen navigation node.</a:t>
            </a: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54" y="4192165"/>
            <a:ext cx="5245100" cy="2540000"/>
          </a:xfrm>
          <a:prstGeom prst="rect">
            <a:avLst/>
          </a:prstGeom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Sites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6" y="1779044"/>
            <a:ext cx="4104456" cy="3224930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23478" y="4787948"/>
            <a:ext cx="2232248" cy="720081"/>
          </a:xfrm>
          <a:prstGeom prst="wedgeRoundRectCallout">
            <a:avLst>
              <a:gd name="adj1" fmla="val -10514"/>
              <a:gd name="adj2" fmla="val -20263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Current site</a:t>
            </a: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2483718" y="3214063"/>
            <a:ext cx="1728192" cy="57606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236248" y="2195664"/>
            <a:ext cx="3240360" cy="1440160"/>
          </a:xfrm>
          <a:prstGeom prst="wedgeRoundRectCallout">
            <a:avLst>
              <a:gd name="adj1" fmla="val -19778"/>
              <a:gd name="adj2" fmla="val 8964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URL reflects the current site and the chosen navigation node</a:t>
            </a: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6516166" y="4211886"/>
            <a:ext cx="338437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83519" y="3142055"/>
            <a:ext cx="1656184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067894" y="1691604"/>
            <a:ext cx="2736304" cy="720081"/>
          </a:xfrm>
          <a:prstGeom prst="wedgeRoundRectCallout">
            <a:avLst>
              <a:gd name="adj1" fmla="val -51076"/>
              <a:gd name="adj2" fmla="val 15215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Choose navigation node “Overview”</a:t>
            </a:r>
          </a:p>
        </p:txBody>
      </p:sp>
      <p:cxnSp>
        <p:nvCxnSpPr>
          <p:cNvPr id="13" name="Connecteur en arc 12"/>
          <p:cNvCxnSpPr>
            <a:stCxn id="8" idx="2"/>
          </p:cNvCxnSpPr>
          <p:nvPr/>
        </p:nvCxnSpPr>
        <p:spPr bwMode="auto">
          <a:xfrm rot="16200000" flipH="1">
            <a:off x="4613102" y="2524840"/>
            <a:ext cx="637787" cy="3168354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" name="Rectangle à coins arrondis 14"/>
          <p:cNvSpPr/>
          <p:nvPr/>
        </p:nvSpPr>
        <p:spPr bwMode="auto">
          <a:xfrm>
            <a:off x="7236247" y="6156101"/>
            <a:ext cx="93610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950584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 Registry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Portlets and Gadgets Administration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4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An application can be a portlet or a gadget.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3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5217903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In the registry you can configure which applications are available to the users.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The available applications appear in the page and portal layout dialogs.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You can define access permission on category level and for each application.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The user only sees those applications where permissions in both levels are granted.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3723765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Portlets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903" y="1993891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806370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3663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Gadgets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de-DE" sz="2000" b="1" i="1" dirty="0">
                <a:solidFill>
                  <a:srgbClr val="000000"/>
                </a:solidFill>
                <a:cs typeface="MS Gothic"/>
              </a:rPr>
              <a:t>Can be loaded, created and modified.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de-DE" sz="2000" b="1" i="1" dirty="0">
              <a:solidFill>
                <a:srgbClr val="000000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3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558435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Exercise 1/2:  Application Registry (20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26672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Import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Import all applications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Create a new application 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category “Bike Applications”.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some applications to your category.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Make your category accessible to all users.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Gadget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Switch to the Gadget panel. 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Create a 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new 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gadget.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Modify the gadget code by replacing “hello world” by “</a:t>
            </a:r>
            <a:r>
              <a:rPr lang="en-US" sz="2000" b="1" i="1" dirty="0" err="1">
                <a:solidFill>
                  <a:srgbClr val="000000"/>
                </a:solidFill>
                <a:cs typeface="MS Gothic"/>
              </a:rPr>
              <a:t>toto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”</a:t>
            </a:r>
            <a:r>
              <a:rPr lang="en-US" sz="2000" b="1" i="1" dirty="0" smtClean="0">
                <a:solidFill>
                  <a:srgbClr val="000000"/>
                </a:solidFill>
                <a:cs typeface="MS Gothic"/>
              </a:rPr>
              <a:t>. Save and add it to your new category.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800" b="1" i="1" dirty="0">
                <a:solidFill>
                  <a:srgbClr val="000000"/>
                </a:solidFill>
                <a:cs typeface="MS Gothic"/>
              </a:rPr>
              <a:t>Layout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Create a test page, open the layout and test the new category and applications.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331015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Exercise 2/2: Application Registry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11554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rgbClr val="000000"/>
                </a:solidFill>
                <a:cs typeface="MS Gothic"/>
              </a:rPr>
              <a:t>Permissions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Create an application category only accessible for the group “organization/management”.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Open an application in a public category and make it visible only to the  management, put this application into a category available to all users.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Login as “</a:t>
            </a:r>
            <a:r>
              <a:rPr lang="en-US" sz="2000" b="1" i="1" dirty="0" err="1">
                <a:solidFill>
                  <a:srgbClr val="000000"/>
                </a:solidFill>
                <a:cs typeface="MS Gothic"/>
              </a:rPr>
              <a:t>elena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”, 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dashboard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new page. Check if there are categories and application that are only accessible to the management.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Logout, login as john, put “</a:t>
            </a:r>
            <a:r>
              <a:rPr lang="en-US" sz="2000" b="1" i="1" dirty="0" err="1">
                <a:solidFill>
                  <a:srgbClr val="000000"/>
                </a:solidFill>
                <a:cs typeface="MS Gothic"/>
              </a:rPr>
              <a:t>elena</a:t>
            </a: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” in the “organization/management</a:t>
            </a:r>
            <a:r>
              <a:rPr lang="en-US" sz="2000" b="1" i="1">
                <a:solidFill>
                  <a:srgbClr val="000000"/>
                </a:solidFill>
                <a:cs typeface="MS Gothic"/>
              </a:rPr>
              <a:t>” group</a:t>
            </a: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Click on dashboard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000000"/>
                </a:solidFill>
                <a:cs typeface="MS Gothic"/>
              </a:rPr>
              <a:t>Add new page. Check if there are categories and application that are only accessible to the management.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000000"/>
              </a:solidFill>
              <a:cs typeface="MS Gothic"/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  <a:cs typeface="MS Gothic"/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5948792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Group Sites and Navigation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Groups Sites and Navigations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4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7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groups.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>
                <a:solidFill>
                  <a:srgbClr val="4C4C4C"/>
                </a:solidFill>
              </a:rPr>
            </a:br>
            <a:r>
              <a:rPr lang="en-GB" sz="2000" b="1" i="1" dirty="0">
                <a:solidFill>
                  <a:srgbClr val="4C4C4C"/>
                </a:solidFill>
              </a:rPr>
              <a:t>of your groups in the Admin Tool Bar.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071" y="1619597"/>
            <a:ext cx="5185265" cy="3600400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 bwMode="auto">
          <a:xfrm>
            <a:off x="6012112" y="4643936"/>
            <a:ext cx="1872209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23879" y="5003976"/>
            <a:ext cx="1512168" cy="504055"/>
          </a:xfrm>
          <a:prstGeom prst="wedgeRoundRectCallout">
            <a:avLst>
              <a:gd name="adj1" fmla="val 87965"/>
              <a:gd name="adj2" fmla="val -5119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Click!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6" y="1115541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see all groups where you have the “manager” role, but only those which already have navigation.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You can add new navigations for groups where have the “manager” role.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" y="2267669"/>
            <a:ext cx="9283700" cy="24257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22" y="4931965"/>
            <a:ext cx="2120900" cy="6477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 bwMode="auto">
          <a:xfrm>
            <a:off x="467494" y="2339677"/>
            <a:ext cx="9289032" cy="2376264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11510" y="5401731"/>
            <a:ext cx="4032449" cy="1186418"/>
          </a:xfrm>
          <a:prstGeom prst="wedgeRoundRectCallout">
            <a:avLst>
              <a:gd name="adj1" fmla="val -22445"/>
              <a:gd name="adj2" fmla="val -101996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Group with navigation and where the connected user has the role “manager”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6804202" y="5868068"/>
            <a:ext cx="4248472" cy="720081"/>
          </a:xfrm>
          <a:prstGeom prst="wedgeRoundRectCallout">
            <a:avLst>
              <a:gd name="adj1" fmla="val -60236"/>
              <a:gd name="adj2" fmla="val -10938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Add a group to this list that does not have navigation nodes yet.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You can manage several sites.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Sometimes the terms “site” and “portal”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are interchanged.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Each site has it’s own layout, navigation,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01" y="1043533"/>
            <a:ext cx="3708399" cy="2679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70" y="3883173"/>
            <a:ext cx="10401300" cy="2921000"/>
          </a:xfrm>
          <a:prstGeom prst="rect">
            <a:avLst/>
          </a:prstGeom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60182" y="1115544"/>
            <a:ext cx="1296144" cy="504055"/>
          </a:xfrm>
          <a:prstGeom prst="wedgeRoundRectCallout">
            <a:avLst>
              <a:gd name="adj1" fmla="val 22089"/>
              <a:gd name="adj2" fmla="val 24196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1. Click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7164239" y="2699717"/>
            <a:ext cx="1368152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9468495" y="5075981"/>
            <a:ext cx="115212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8604398" y="5940080"/>
            <a:ext cx="2223864" cy="927720"/>
          </a:xfrm>
          <a:prstGeom prst="wedgeRoundRectCallout">
            <a:avLst>
              <a:gd name="adj1" fmla="val 19045"/>
              <a:gd name="adj2" fmla="val -11272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You cannot delete the default site 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5940102" y="6300117"/>
            <a:ext cx="1584176" cy="432048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2627733" y="6156101"/>
            <a:ext cx="2592288" cy="504055"/>
          </a:xfrm>
          <a:prstGeom prst="wedgeRoundRectCallout">
            <a:avLst>
              <a:gd name="adj1" fmla="val 74372"/>
              <a:gd name="adj2" fmla="val 117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2. Create a new site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2284547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2336800"/>
            <a:ext cx="9347200" cy="2882900"/>
          </a:xfrm>
          <a:prstGeom prst="rect">
            <a:avLst/>
          </a:prstGeom>
        </p:spPr>
      </p:pic>
      <p:cxnSp>
        <p:nvCxnSpPr>
          <p:cNvPr id="7" name="Connecteur en arc 6"/>
          <p:cNvCxnSpPr>
            <a:stCxn id="8" idx="2"/>
          </p:cNvCxnSpPr>
          <p:nvPr/>
        </p:nvCxnSpPr>
        <p:spPr bwMode="auto">
          <a:xfrm rot="5400000">
            <a:off x="7575222" y="3326728"/>
            <a:ext cx="2202368" cy="1152128"/>
          </a:xfrm>
          <a:prstGeom prst="curvedConnector3">
            <a:avLst>
              <a:gd name="adj1" fmla="val 100199"/>
            </a:avLst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à coins arrondis 7"/>
          <p:cNvSpPr/>
          <p:nvPr/>
        </p:nvSpPr>
        <p:spPr bwMode="auto">
          <a:xfrm>
            <a:off x="8388375" y="2513576"/>
            <a:ext cx="1728192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57" y="1115541"/>
            <a:ext cx="6921500" cy="5549900"/>
          </a:xfrm>
          <a:prstGeom prst="rect">
            <a:avLst/>
          </a:prstGeom>
        </p:spPr>
      </p:pic>
      <p:cxnSp>
        <p:nvCxnSpPr>
          <p:cNvPr id="7" name="Connecteur en arc 6"/>
          <p:cNvCxnSpPr>
            <a:stCxn id="8" idx="2"/>
          </p:cNvCxnSpPr>
          <p:nvPr/>
        </p:nvCxnSpPr>
        <p:spPr bwMode="auto">
          <a:xfrm rot="5400000">
            <a:off x="6840204" y="1295561"/>
            <a:ext cx="936104" cy="1440160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" name="Rectangle à coins arrondis 7"/>
          <p:cNvSpPr/>
          <p:nvPr/>
        </p:nvSpPr>
        <p:spPr bwMode="auto">
          <a:xfrm>
            <a:off x="7164238" y="1259557"/>
            <a:ext cx="1728192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7456" y="2699717"/>
            <a:ext cx="3528392" cy="648072"/>
          </a:xfrm>
          <a:prstGeom prst="wedgeRoundRectCallout">
            <a:avLst>
              <a:gd name="adj1" fmla="val 65241"/>
              <a:gd name="adj2" fmla="val -5119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Navigation of the group Content Management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2" y="1115544"/>
            <a:ext cx="9841880" cy="38451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170" y="3203773"/>
            <a:ext cx="5397500" cy="33782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2" name="Connecteur en arc 11"/>
          <p:cNvCxnSpPr>
            <a:endCxn id="19" idx="1"/>
          </p:cNvCxnSpPr>
          <p:nvPr/>
        </p:nvCxnSpPr>
        <p:spPr bwMode="auto">
          <a:xfrm rot="16200000" flipH="1">
            <a:off x="4517945" y="3617819"/>
            <a:ext cx="2124236" cy="2016224"/>
          </a:xfrm>
          <a:prstGeom prst="curvedConnector2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4" name="Rectangle à coins arrondis 13"/>
          <p:cNvSpPr/>
          <p:nvPr/>
        </p:nvSpPr>
        <p:spPr bwMode="auto">
          <a:xfrm>
            <a:off x="3995886" y="3275781"/>
            <a:ext cx="151216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1331568"/>
            <a:ext cx="4521200" cy="622300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 bwMode="auto">
          <a:xfrm>
            <a:off x="3995886" y="2627709"/>
            <a:ext cx="1512168" cy="28803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588178" y="1403573"/>
            <a:ext cx="4464495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9" name="Rectangle à coins arrondis 18"/>
          <p:cNvSpPr/>
          <p:nvPr/>
        </p:nvSpPr>
        <p:spPr bwMode="auto">
          <a:xfrm>
            <a:off x="6588176" y="5508029"/>
            <a:ext cx="194421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cxnSp>
        <p:nvCxnSpPr>
          <p:cNvPr id="22" name="Connecteur en arc 21"/>
          <p:cNvCxnSpPr>
            <a:stCxn id="17" idx="3"/>
            <a:endCxn id="13" idx="1"/>
          </p:cNvCxnSpPr>
          <p:nvPr/>
        </p:nvCxnSpPr>
        <p:spPr bwMode="auto">
          <a:xfrm flipV="1">
            <a:off x="5508056" y="1642715"/>
            <a:ext cx="1130871" cy="112901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483718" y="5796063"/>
            <a:ext cx="2845082" cy="504055"/>
          </a:xfrm>
          <a:prstGeom prst="wedgeRoundRectCallout">
            <a:avLst>
              <a:gd name="adj1" fmla="val 91070"/>
              <a:gd name="adj2" fmla="val -442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New navigation node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524279" y="2195661"/>
            <a:ext cx="2413034" cy="792088"/>
          </a:xfrm>
          <a:prstGeom prst="wedgeRoundRectCallout">
            <a:avLst>
              <a:gd name="adj1" fmla="val -24112"/>
              <a:gd name="adj2" fmla="val -10274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The node name is part of the URL</a:t>
            </a:r>
          </a:p>
        </p:txBody>
      </p:sp>
    </p:spTree>
    <p:extLst>
      <p:ext uri="{BB962C8B-B14F-4D97-AF65-F5344CB8AC3E}">
        <p14:creationId xmlns:p14="http://schemas.microsoft.com/office/powerpoint/2010/main" val="2838369906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</a:rPr>
              <a:t>Group Navigation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6" y="1208069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800" b="1" i="1" dirty="0">
              <a:solidFill>
                <a:srgbClr val="333333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151" y="1187552"/>
            <a:ext cx="4533900" cy="2489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86" y="1043533"/>
            <a:ext cx="4432300" cy="571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13" y="5147992"/>
            <a:ext cx="6197600" cy="1308100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 bwMode="auto">
          <a:xfrm>
            <a:off x="6300142" y="5940077"/>
            <a:ext cx="201622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123679" y="6084093"/>
            <a:ext cx="2950456" cy="504055"/>
          </a:xfrm>
          <a:prstGeom prst="wedgeRoundRectCallout">
            <a:avLst>
              <a:gd name="adj1" fmla="val 91070"/>
              <a:gd name="adj2" fmla="val -4427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New navigation node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203798" y="3779837"/>
            <a:ext cx="3419822" cy="936104"/>
          </a:xfrm>
          <a:prstGeom prst="wedgeRoundRectCallout">
            <a:avLst>
              <a:gd name="adj1" fmla="val 65295"/>
              <a:gd name="adj2" fmla="val -127265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Other navigation nodes of the group “Content Management”</a:t>
            </a: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6516165" y="2339679"/>
            <a:ext cx="2304256" cy="648072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2" name="Rectangle à coins arrondis 11"/>
          <p:cNvSpPr/>
          <p:nvPr/>
        </p:nvSpPr>
        <p:spPr bwMode="auto">
          <a:xfrm>
            <a:off x="6228135" y="5219997"/>
            <a:ext cx="129614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884322" y="4499917"/>
            <a:ext cx="3168351" cy="648072"/>
          </a:xfrm>
          <a:prstGeom prst="wedgeRoundRectCallout">
            <a:avLst>
              <a:gd name="adj1" fmla="val -80080"/>
              <a:gd name="adj2" fmla="val 7132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This new entry appears with the first node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259582" y="1979638"/>
            <a:ext cx="3384376" cy="936104"/>
          </a:xfrm>
          <a:prstGeom prst="wedgeRoundRectCallout">
            <a:avLst>
              <a:gd name="adj1" fmla="val -45207"/>
              <a:gd name="adj2" fmla="val -7391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Admin Tool Bar entries before adding a first group navigation node </a:t>
            </a:r>
          </a:p>
        </p:txBody>
      </p:sp>
    </p:spTree>
    <p:extLst>
      <p:ext uri="{BB962C8B-B14F-4D97-AF65-F5344CB8AC3E}">
        <p14:creationId xmlns:p14="http://schemas.microsoft.com/office/powerpoint/2010/main" val="53744821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</a:t>
            </a:r>
            <a:r>
              <a:rPr lang="en-GB" sz="3600" dirty="0">
                <a:solidFill>
                  <a:srgbClr val="FFA300"/>
                </a:solidFill>
              </a:rPr>
              <a:t>Group </a:t>
            </a:r>
            <a:r>
              <a:rPr lang="en-GB" sz="3600" dirty="0" smtClean="0">
                <a:solidFill>
                  <a:srgbClr val="FFA300"/>
                </a:solidFill>
              </a:rPr>
              <a:t>Site 1/2 </a:t>
            </a:r>
            <a:r>
              <a:rPr lang="en-GB" sz="3600" dirty="0">
                <a:solidFill>
                  <a:srgbClr val="FFA300"/>
                </a:solidFill>
              </a:rPr>
              <a:t>(15 min)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99375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i="1" dirty="0">
                <a:solidFill>
                  <a:schemeClr val="tx1"/>
                </a:solidFill>
              </a:rPr>
              <a:t>Create a new page in a group, create pages accessible for platform/bike only, modify the layout of this group’s pages.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New Group Page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Login as John. Open a group page of platform/administrators</a:t>
            </a:r>
            <a:r>
              <a:rPr lang="en-US" sz="2000" b="1" i="1" dirty="0" smtClean="0">
                <a:solidFill>
                  <a:schemeClr val="tx1"/>
                </a:solidFill>
              </a:rPr>
              <a:t>. (Add User)</a:t>
            </a:r>
            <a:endParaRPr lang="en-US" sz="2000" b="1" i="1" dirty="0">
              <a:solidFill>
                <a:schemeClr val="tx1"/>
              </a:solidFill>
            </a:endParaRP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 </a:t>
            </a:r>
            <a:r>
              <a:rPr lang="en-GB" sz="3600" dirty="0">
                <a:solidFill>
                  <a:srgbClr val="FFA300"/>
                </a:solidFill>
              </a:rPr>
              <a:t>Group </a:t>
            </a:r>
            <a:r>
              <a:rPr lang="en-GB" sz="3600" dirty="0" smtClean="0">
                <a:solidFill>
                  <a:srgbClr val="FFA300"/>
                </a:solidFill>
              </a:rPr>
              <a:t>Site 2/2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993755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Groups Navigation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“Manage Groups” in the Admin Tool Bar and open the navigation of platform/administrators.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pages.</a:t>
            </a:r>
          </a:p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 Layout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Switch between the pages of the different groups in order to experience the differences.</a:t>
            </a:r>
          </a:p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639657" lvl="1" indent="-209515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665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4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5" y="-935071"/>
            <a:ext cx="11927111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41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Click on “Add New Portal” and choose a </a:t>
            </a:r>
            <a:br>
              <a:rPr lang="en-US" sz="2000" b="1" i="1" dirty="0">
                <a:solidFill>
                  <a:srgbClr val="4C4C4C"/>
                </a:solidFill>
                <a:cs typeface="MS Gothic"/>
              </a:rPr>
            </a:b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name, locale and skin for your site.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4" y="1417638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GB" sz="1500" i="1" dirty="0">
              <a:solidFill>
                <a:srgbClr val="4C4C4C"/>
              </a:solidFill>
              <a:cs typeface="MS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4" y="2123653"/>
            <a:ext cx="7758570" cy="4464496"/>
          </a:xfrm>
          <a:prstGeom prst="rect">
            <a:avLst/>
          </a:prstGeom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60182" y="2339676"/>
            <a:ext cx="4032448" cy="792088"/>
          </a:xfrm>
          <a:prstGeom prst="wedgeRoundRectCallout">
            <a:avLst>
              <a:gd name="adj1" fmla="val -58638"/>
              <a:gd name="adj2" fmla="val 2518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The name appears in the URL and cannot be changed.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2123678" y="2699717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660182" y="3491805"/>
            <a:ext cx="4032448" cy="504055"/>
          </a:xfrm>
          <a:prstGeom prst="wedgeRoundRectCallout">
            <a:avLst>
              <a:gd name="adj1" fmla="val -58268"/>
              <a:gd name="adj2" fmla="val -5591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The label is used elsewhere.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11" name="Rectangle à coins arrondis 10"/>
          <p:cNvSpPr/>
          <p:nvPr/>
        </p:nvSpPr>
        <p:spPr bwMode="auto">
          <a:xfrm>
            <a:off x="2123678" y="3131765"/>
            <a:ext cx="4176464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17901" y="1136633"/>
            <a:ext cx="3078382" cy="120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7339829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0" y="-720758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Portal Advanced Features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Sites, Layouts, Navigation, Portlets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0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endParaRPr lang="en-US" sz="2000" b="1" i="1" dirty="0">
              <a:solidFill>
                <a:srgbClr val="4C4C4C"/>
              </a:solidFill>
              <a:cs typeface="MS Gothic"/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3" y="1331567"/>
            <a:ext cx="8153400" cy="4673600"/>
          </a:xfrm>
          <a:prstGeom prst="rect">
            <a:avLst/>
          </a:prstGeom>
        </p:spPr>
      </p:pic>
      <p:sp>
        <p:nvSpPr>
          <p:cNvPr id="10" name="Rectangle à coins arrondis 9"/>
          <p:cNvSpPr/>
          <p:nvPr/>
        </p:nvSpPr>
        <p:spPr bwMode="auto">
          <a:xfrm>
            <a:off x="1691630" y="2297549"/>
            <a:ext cx="2304256" cy="360040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64038" y="2195664"/>
            <a:ext cx="3960440" cy="1440160"/>
          </a:xfrm>
          <a:prstGeom prst="wedgeRoundRectCallout">
            <a:avLst>
              <a:gd name="adj1" fmla="val -83665"/>
              <a:gd name="adj2" fmla="val -3054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  <a:cs typeface="MS Gothic"/>
              </a:rPr>
              <a:t>Check if you generally need decorations around the portlets. 95% of the customers do not need this.</a:t>
            </a: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6" y="1835621"/>
            <a:ext cx="8216900" cy="473710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1" y="1317643"/>
            <a:ext cx="10044113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21" indent="-255546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US" sz="2000" b="1" i="1" dirty="0">
                <a:solidFill>
                  <a:srgbClr val="4C4C4C"/>
                </a:solidFill>
                <a:cs typeface="MS Gothic"/>
              </a:rPr>
              <a:t>Access and Edit Permissions.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4" y="301628"/>
            <a:ext cx="10044113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125" algn="l"/>
                <a:tab pos="914249" algn="l"/>
                <a:tab pos="1371374" algn="l"/>
                <a:tab pos="1828498" algn="l"/>
                <a:tab pos="2285623" algn="l"/>
                <a:tab pos="2742747" algn="l"/>
                <a:tab pos="3199872" algn="l"/>
                <a:tab pos="3656996" algn="l"/>
                <a:tab pos="4114122" algn="l"/>
                <a:tab pos="4571246" algn="l"/>
                <a:tab pos="5028370" algn="l"/>
                <a:tab pos="5485495" algn="l"/>
                <a:tab pos="5942620" algn="l"/>
                <a:tab pos="6399744" algn="l"/>
                <a:tab pos="6856869" algn="l"/>
                <a:tab pos="7313994" algn="l"/>
                <a:tab pos="7771119" algn="l"/>
                <a:tab pos="8228243" algn="l"/>
                <a:tab pos="8685368" algn="l"/>
                <a:tab pos="9142491" algn="l"/>
                <a:tab pos="9409148" algn="l"/>
              </a:tabLst>
            </a:pPr>
            <a:r>
              <a:rPr lang="en-GB" sz="3600" dirty="0">
                <a:solidFill>
                  <a:srgbClr val="FFA300"/>
                </a:solidFill>
                <a:cs typeface="MS Gothic"/>
              </a:rPr>
              <a:t>Manage your Sites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3923877" y="4283893"/>
            <a:ext cx="1800200" cy="504055"/>
          </a:xfrm>
          <a:prstGeom prst="roundRect">
            <a:avLst>
              <a:gd name="adj" fmla="val 9949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t" anchorCtr="0" compatLnSpc="1">
            <a:prstTxWarp prst="textNoShape">
              <a:avLst/>
            </a:prstTxWarp>
          </a:bodyPr>
          <a:lstStyle/>
          <a:p>
            <a:pPr>
              <a:buFont typeface="Symbol" charset="2"/>
              <a:buNone/>
            </a:pPr>
            <a:endParaRPr lang="en-US">
              <a:solidFill>
                <a:srgbClr val="FFFFFF"/>
              </a:solidFill>
              <a:cs typeface="MS Gothic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228134" y="4499917"/>
            <a:ext cx="4032448" cy="792088"/>
          </a:xfrm>
          <a:prstGeom prst="wedgeRoundRectCallout">
            <a:avLst>
              <a:gd name="adj1" fmla="val -60861"/>
              <a:gd name="adj2" fmla="val -50260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71989" tIns="46793" rIns="71989" bIns="46793"/>
          <a:lstStyle/>
          <a:p>
            <a:pPr marL="258721" indent="-255546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21" algn="l"/>
                <a:tab pos="715845" algn="l"/>
                <a:tab pos="1172969" algn="l"/>
                <a:tab pos="1630093" algn="l"/>
                <a:tab pos="2087219" algn="l"/>
                <a:tab pos="2544343" algn="l"/>
                <a:tab pos="3001468" algn="l"/>
                <a:tab pos="3458593" algn="l"/>
                <a:tab pos="3915717" algn="l"/>
                <a:tab pos="4372842" algn="l"/>
                <a:tab pos="4829966" algn="l"/>
                <a:tab pos="5287092" algn="l"/>
                <a:tab pos="5744215" algn="l"/>
                <a:tab pos="6201340" algn="l"/>
                <a:tab pos="6658464" algn="l"/>
                <a:tab pos="7115590" algn="l"/>
                <a:tab pos="7572714" algn="l"/>
                <a:tab pos="8029837" algn="l"/>
                <a:tab pos="8486963" algn="l"/>
                <a:tab pos="8944088" algn="l"/>
                <a:tab pos="9401212" algn="l"/>
              </a:tabLst>
            </a:pPr>
            <a:r>
              <a:rPr lang="en-GB" sz="2000" b="1" dirty="0">
                <a:solidFill>
                  <a:srgbClr val="4C4C4C"/>
                </a:solidFill>
              </a:rPr>
              <a:t>Add more groups that will have access permission.</a:t>
            </a:r>
            <a:endParaRPr lang="en-GB" sz="2000" b="1" dirty="0">
              <a:solidFill>
                <a:srgbClr val="4C4C4C"/>
              </a:solidFill>
              <a:cs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883793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̀me par défaut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ème par défaut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hème par défaut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7_Thème Offi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22554</TotalTime>
  <Words>2260</Words>
  <Application>Microsoft Macintosh PowerPoint</Application>
  <PresentationFormat>Personnalisé</PresentationFormat>
  <Paragraphs>406</Paragraphs>
  <Slides>71</Slides>
  <Notes>58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71</vt:i4>
      </vt:variant>
    </vt:vector>
  </HeadingPairs>
  <TitlesOfParts>
    <vt:vector size="74" baseType="lpstr">
      <vt:lpstr>Thème par défaut</vt:lpstr>
      <vt:lpstr>1_Thème par défaut</vt:lpstr>
      <vt:lpstr>2_Thème par défaut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exo</cp:lastModifiedBy>
  <cp:revision>344</cp:revision>
  <dcterms:created xsi:type="dcterms:W3CDTF">2010-06-15T15:11:14Z</dcterms:created>
  <dcterms:modified xsi:type="dcterms:W3CDTF">2012-03-13T18:06:20Z</dcterms:modified>
</cp:coreProperties>
</file>